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68" r:id="rId14"/>
    <p:sldId id="269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682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828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4497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654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086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840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801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063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99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792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216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637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78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03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09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Система за търсене на автомобили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4326" y="6315320"/>
            <a:ext cx="6403601" cy="434974"/>
          </a:xfrm>
        </p:spPr>
        <p:txBody>
          <a:bodyPr/>
          <a:lstStyle/>
          <a:p>
            <a:r>
              <a:rPr lang="bg-BG" dirty="0" smtClean="0"/>
              <a:t>Калоян Петров, Мартин Владимиров, Атанас Димов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603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552" y="2042161"/>
            <a:ext cx="10554574" cy="4526280"/>
          </a:xfrm>
        </p:spPr>
        <p:txBody>
          <a:bodyPr>
            <a:normAutofit fontScale="92500" lnSpcReduction="20000"/>
          </a:bodyPr>
          <a:lstStyle/>
          <a:p>
            <a:r>
              <a:rPr lang="bg-BG" sz="2100" b="1" dirty="0" err="1" smtClean="0"/>
              <a:t>Front-end</a:t>
            </a:r>
            <a:r>
              <a:rPr lang="bg-BG" sz="2100" b="1" dirty="0"/>
              <a:t>:</a:t>
            </a:r>
          </a:p>
          <a:p>
            <a:pPr lvl="0"/>
            <a:r>
              <a:rPr lang="bg-BG" dirty="0"/>
              <a:t>HTML (</a:t>
            </a:r>
            <a:r>
              <a:rPr lang="bg-BG" dirty="0" err="1"/>
              <a:t>HyperText</a:t>
            </a:r>
            <a:r>
              <a:rPr lang="bg-BG" dirty="0"/>
              <a:t> </a:t>
            </a:r>
            <a:r>
              <a:rPr lang="bg-BG" dirty="0" err="1"/>
              <a:t>Markup</a:t>
            </a:r>
            <a:r>
              <a:rPr lang="bg-BG" dirty="0"/>
              <a:t> </a:t>
            </a:r>
            <a:r>
              <a:rPr lang="bg-BG" dirty="0" err="1"/>
              <a:t>Language</a:t>
            </a:r>
            <a:r>
              <a:rPr lang="bg-BG" dirty="0"/>
              <a:t>): Използва се за създаване на структура и семантика на уеб страниците.</a:t>
            </a:r>
          </a:p>
          <a:p>
            <a:pPr lvl="0"/>
            <a:r>
              <a:rPr lang="bg-BG" dirty="0"/>
              <a:t>CSS (</a:t>
            </a:r>
            <a:r>
              <a:rPr lang="bg-BG" dirty="0" err="1"/>
              <a:t>Cascading</a:t>
            </a:r>
            <a:r>
              <a:rPr lang="bg-BG" dirty="0"/>
              <a:t> </a:t>
            </a:r>
            <a:r>
              <a:rPr lang="bg-BG" dirty="0" err="1"/>
              <a:t>Style</a:t>
            </a:r>
            <a:r>
              <a:rPr lang="bg-BG" dirty="0"/>
              <a:t> </a:t>
            </a:r>
            <a:r>
              <a:rPr lang="bg-BG" dirty="0" err="1"/>
              <a:t>Sheets</a:t>
            </a:r>
            <a:r>
              <a:rPr lang="bg-BG" dirty="0"/>
              <a:t>): Използва се за стилизиране и визуално оформление на уеб страници.</a:t>
            </a:r>
          </a:p>
          <a:p>
            <a:pPr lvl="0"/>
            <a:r>
              <a:rPr lang="bg-BG" dirty="0" err="1"/>
              <a:t>jQuery</a:t>
            </a:r>
            <a:r>
              <a:rPr lang="bg-BG" dirty="0"/>
              <a:t>: </a:t>
            </a:r>
            <a:r>
              <a:rPr lang="bg-BG" dirty="0" err="1"/>
              <a:t>JavaScript</a:t>
            </a:r>
            <a:r>
              <a:rPr lang="bg-BG" dirty="0"/>
              <a:t> библиотека, която предоставя множество функции и методи за улесняване на манипулациите с DOM елементите и обработка на събития.</a:t>
            </a:r>
          </a:p>
          <a:p>
            <a:pPr lvl="0"/>
            <a:r>
              <a:rPr lang="bg-BG" dirty="0" err="1"/>
              <a:t>Visual</a:t>
            </a:r>
            <a:r>
              <a:rPr lang="bg-BG" dirty="0"/>
              <a:t> </a:t>
            </a:r>
            <a:r>
              <a:rPr lang="bg-BG" dirty="0" err="1"/>
              <a:t>Studio</a:t>
            </a:r>
            <a:r>
              <a:rPr lang="bg-BG" dirty="0"/>
              <a:t> </a:t>
            </a:r>
            <a:r>
              <a:rPr lang="bg-BG" dirty="0" err="1"/>
              <a:t>Code</a:t>
            </a:r>
            <a:r>
              <a:rPr lang="bg-BG" dirty="0"/>
              <a:t> (VS </a:t>
            </a:r>
            <a:r>
              <a:rPr lang="bg-BG" dirty="0" err="1"/>
              <a:t>Code</a:t>
            </a:r>
            <a:r>
              <a:rPr lang="bg-BG" dirty="0"/>
              <a:t>): Лека и мощна IDE, която предоставя инструменти за разработка на уеб приложения, включително поддръжка на HTML, CSS и </a:t>
            </a:r>
            <a:r>
              <a:rPr lang="bg-BG" dirty="0" err="1"/>
              <a:t>JavaScript</a:t>
            </a:r>
            <a:r>
              <a:rPr lang="bg-BG" dirty="0"/>
              <a:t>.</a:t>
            </a:r>
          </a:p>
          <a:p>
            <a:r>
              <a:rPr lang="bg-BG" sz="2100" b="1" dirty="0" err="1"/>
              <a:t>Back-end</a:t>
            </a:r>
            <a:r>
              <a:rPr lang="bg-BG" sz="2100" b="1" dirty="0"/>
              <a:t>:</a:t>
            </a:r>
          </a:p>
          <a:p>
            <a:pPr lvl="0"/>
            <a:r>
              <a:rPr lang="bg-BG" dirty="0"/>
              <a:t>PHP: Скриптов език за уеб разработка, който се използва за създаване на динамични уеб страници и уеб приложения.</a:t>
            </a:r>
          </a:p>
          <a:p>
            <a:pPr lvl="0"/>
            <a:r>
              <a:rPr lang="bg-BG" dirty="0" err="1"/>
              <a:t>MySQL</a:t>
            </a:r>
            <a:r>
              <a:rPr lang="bg-BG" dirty="0"/>
              <a:t>: Релационна база данни, която се използва за съхранение и управление на данните на приложението.</a:t>
            </a:r>
          </a:p>
          <a:p>
            <a:pPr lvl="0"/>
            <a:r>
              <a:rPr lang="bg-BG" dirty="0" err="1"/>
              <a:t>Visual</a:t>
            </a:r>
            <a:r>
              <a:rPr lang="bg-BG" dirty="0"/>
              <a:t> </a:t>
            </a:r>
            <a:r>
              <a:rPr lang="bg-BG" dirty="0" err="1"/>
              <a:t>Studio</a:t>
            </a:r>
            <a:r>
              <a:rPr lang="bg-BG" dirty="0"/>
              <a:t> </a:t>
            </a:r>
            <a:r>
              <a:rPr lang="bg-BG" dirty="0" err="1"/>
              <a:t>Code</a:t>
            </a:r>
            <a:r>
              <a:rPr lang="bg-BG" dirty="0"/>
              <a:t> (VS </a:t>
            </a:r>
            <a:r>
              <a:rPr lang="bg-BG" dirty="0" err="1"/>
              <a:t>Code</a:t>
            </a:r>
            <a:r>
              <a:rPr lang="bg-BG" dirty="0"/>
              <a:t>): Предоставя удобна среда за разработка на PHP и интеграция с </a:t>
            </a:r>
            <a:r>
              <a:rPr lang="bg-BG" dirty="0" err="1"/>
              <a:t>MySQL</a:t>
            </a:r>
            <a:r>
              <a:rPr lang="bg-BG" dirty="0"/>
              <a:t> бази данни.</a:t>
            </a:r>
          </a:p>
        </p:txBody>
      </p:sp>
    </p:spTree>
    <p:extLst>
      <p:ext uri="{BB962C8B-B14F-4D97-AF65-F5344CB8AC3E}">
        <p14:creationId xmlns:p14="http://schemas.microsoft.com/office/powerpoint/2010/main" val="263575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Таблици в базата данни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" y="3306618"/>
            <a:ext cx="4295546" cy="21926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66" y="3306618"/>
            <a:ext cx="3711534" cy="809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86" y="3306618"/>
            <a:ext cx="3471387" cy="809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0" y="2974109"/>
            <a:ext cx="322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Добавяне на снимка към обява</a:t>
            </a:r>
            <a:endParaRPr lang="bg-BG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4873" y="2937164"/>
            <a:ext cx="3768436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Добавяне на автомобил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8913091" y="2937164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Добавяне на потребител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349548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 </a:t>
            </a:r>
            <a:r>
              <a:rPr lang="bg-BG" dirty="0" smtClean="0"/>
              <a:t>анализи и диаграми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" y="1899227"/>
            <a:ext cx="4421405" cy="40305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b="15914"/>
          <a:stretch/>
        </p:blipFill>
        <p:spPr>
          <a:xfrm>
            <a:off x="5690729" y="1955126"/>
            <a:ext cx="3775659" cy="2604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5" b="10665"/>
          <a:stretch/>
        </p:blipFill>
        <p:spPr>
          <a:xfrm>
            <a:off x="9679556" y="1955125"/>
            <a:ext cx="2120732" cy="397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6" b="32969"/>
          <a:stretch/>
        </p:blipFill>
        <p:spPr>
          <a:xfrm>
            <a:off x="5690729" y="4626239"/>
            <a:ext cx="3775659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69" y="-218342"/>
            <a:ext cx="10571998" cy="970450"/>
          </a:xfrm>
        </p:spPr>
        <p:txBody>
          <a:bodyPr/>
          <a:lstStyle/>
          <a:p>
            <a:r>
              <a:rPr lang="bg-BG" dirty="0" smtClean="0"/>
              <a:t>Функционалности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3" y="1911490"/>
            <a:ext cx="2944144" cy="23187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3" y="4230255"/>
            <a:ext cx="2940732" cy="2452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8" y="1911490"/>
            <a:ext cx="4151462" cy="325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03" y="1911490"/>
            <a:ext cx="4184924" cy="3258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874" y="1265159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Добавяне на автомобил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3862703" y="1265159"/>
            <a:ext cx="324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Начална страница без приложен филтър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8361514" y="1265159"/>
            <a:ext cx="310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Търсене на автомобил чрез филтър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5851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138852"/>
            <a:ext cx="3329940" cy="1739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t="80499" r="1126"/>
          <a:stretch/>
        </p:blipFill>
        <p:spPr>
          <a:xfrm>
            <a:off x="346710" y="4037052"/>
            <a:ext cx="3329940" cy="438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4677773"/>
            <a:ext cx="3369140" cy="160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710" y="1844040"/>
            <a:ext cx="332994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/>
              <a:t>Страница на автомобил</a:t>
            </a:r>
            <a:endParaRPr lang="bg-BG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1980" y="3797214"/>
            <a:ext cx="300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/>
              <a:t>Характеристиките на автомобила</a:t>
            </a:r>
            <a:endParaRPr lang="bg-B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46710" y="4416163"/>
            <a:ext cx="3369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dirty="0" smtClean="0"/>
              <a:t>Допълнителната информация и </a:t>
            </a:r>
            <a:r>
              <a:rPr lang="en-US" sz="1200" dirty="0" smtClean="0"/>
              <a:t>footer-a</a:t>
            </a:r>
            <a:endParaRPr lang="bg-BG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133" y="2244678"/>
            <a:ext cx="3100763" cy="2178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60523" y="1936901"/>
            <a:ext cx="2993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err="1" smtClean="0"/>
              <a:t>Филтровка</a:t>
            </a:r>
            <a:r>
              <a:rPr lang="bg-BG" sz="1400" dirty="0" smtClean="0"/>
              <a:t> при изтриване </a:t>
            </a:r>
            <a:endParaRPr lang="bg-BG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522" y="2860231"/>
            <a:ext cx="3449517" cy="218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90522" y="1936901"/>
            <a:ext cx="3449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При липса на автомобил филтрирането на извежда нищо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303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Отчети, генерирани от софтуера за управление на проекти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1890313"/>
            <a:ext cx="3767574" cy="23718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03" y="1890313"/>
            <a:ext cx="5729195" cy="4889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4334902"/>
            <a:ext cx="3767574" cy="22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5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Благодаря за вниманието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6294120" y="6469380"/>
            <a:ext cx="618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/>
              <a:t>Изготвили: Калоян Петров, Атанас Димов и Мартин Владимиров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13668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Система за търсене на автомобили. Системата трябва да предоставя следните възможности:</a:t>
            </a:r>
          </a:p>
          <a:p>
            <a:pPr lvl="0"/>
            <a:r>
              <a:rPr lang="bg-BG" dirty="0"/>
              <a:t>въвеждане на информация за автомобил – напр. марка, модел, екстри и др.;</a:t>
            </a:r>
          </a:p>
          <a:p>
            <a:pPr lvl="0"/>
            <a:r>
              <a:rPr lang="bg-BG" dirty="0"/>
              <a:t>търсене на автомобили, които отговарят на определени критерии (филтриране) – напр. марка, модел, екстри и др.</a:t>
            </a:r>
          </a:p>
        </p:txBody>
      </p:sp>
    </p:spTree>
    <p:extLst>
      <p:ext uri="{BB962C8B-B14F-4D97-AF65-F5344CB8AC3E}">
        <p14:creationId xmlns:p14="http://schemas.microsoft.com/office/powerpoint/2010/main" val="202087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Екип с роли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02" y="4027055"/>
            <a:ext cx="10554574" cy="2238143"/>
          </a:xfrm>
        </p:spPr>
        <p:txBody>
          <a:bodyPr/>
          <a:lstStyle/>
          <a:p>
            <a:pPr lvl="0"/>
            <a:r>
              <a:rPr lang="bg-BG" dirty="0" err="1"/>
              <a:t>Back-end</a:t>
            </a:r>
            <a:r>
              <a:rPr lang="bg-BG" dirty="0"/>
              <a:t> разработчик – Атанас.</a:t>
            </a:r>
          </a:p>
          <a:p>
            <a:pPr lvl="0"/>
            <a:r>
              <a:rPr lang="bg-BG" dirty="0" err="1"/>
              <a:t>Front-end</a:t>
            </a:r>
            <a:r>
              <a:rPr lang="bg-BG" dirty="0"/>
              <a:t> разработчик – Мартин.</a:t>
            </a:r>
          </a:p>
          <a:p>
            <a:pPr lvl="0"/>
            <a:r>
              <a:rPr lang="bg-BG" dirty="0"/>
              <a:t>Роля за </a:t>
            </a:r>
            <a:r>
              <a:rPr lang="bg-BG" dirty="0" err="1"/>
              <a:t>документаране</a:t>
            </a:r>
            <a:r>
              <a:rPr lang="bg-BG" dirty="0"/>
              <a:t> и Тестер – Калоян.</a:t>
            </a:r>
          </a:p>
        </p:txBody>
      </p:sp>
    </p:spTree>
    <p:extLst>
      <p:ext uri="{BB962C8B-B14F-4D97-AF65-F5344CB8AC3E}">
        <p14:creationId xmlns:p14="http://schemas.microsoft.com/office/powerpoint/2010/main" val="20318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управление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82" y="4248726"/>
            <a:ext cx="11918234" cy="2542943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За нашия проект избрахме </a:t>
            </a:r>
            <a:r>
              <a:rPr lang="en-US" dirty="0"/>
              <a:t>Trello</a:t>
            </a:r>
            <a:r>
              <a:rPr lang="bg-BG" dirty="0"/>
              <a:t>.  Това</a:t>
            </a:r>
            <a:r>
              <a:rPr lang="en-US" dirty="0"/>
              <a:t>  е   софтуер,   който   помага   за   увеличаването   на   производителността   при   изпълнение   наколективна работа. Trello предоставя дъски (boards), списъци (lists) и карти (cards), за да се организирати приоритизират проектите. Най-общо една дъска представлява един проект. Към нея може да сеизградят няколко на брой списъка – например TODO, IN PROCESS, DONE. В тези списъци се поставятзадачи – карти. След създаването на задача, към нея могат да се добавят коментари, да се прикачатфайлове, да се изготвят подсписъци за проверка (checklists), да се задват крайни срокове и др.</a:t>
            </a:r>
            <a:endParaRPr lang="bg-BG" dirty="0"/>
          </a:p>
        </p:txBody>
      </p:sp>
      <p:pic>
        <p:nvPicPr>
          <p:cNvPr id="1026" name="Picture 2" descr="Trello Logo, symbol, meaning, history, PNG, bra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5" y="2324174"/>
            <a:ext cx="2923417" cy="16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MS Project Logo.pn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5" y="1917006"/>
            <a:ext cx="233172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83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3312160"/>
            <a:ext cx="11988800" cy="3434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MS Project </a:t>
            </a:r>
            <a:r>
              <a:rPr lang="bg-BG" dirty="0"/>
              <a:t>предоставя следните функционалности</a:t>
            </a:r>
            <a:r>
              <a:rPr lang="bg-BG" dirty="0" smtClean="0"/>
              <a:t>: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Планиране на проекти - създаване на детайлни графики на проектите със задачи, зависимости, ресурси и </a:t>
            </a:r>
            <a:r>
              <a:rPr lang="bg-BG" dirty="0" smtClean="0"/>
              <a:t>срокове. Управление </a:t>
            </a:r>
            <a:r>
              <a:rPr lang="bg-BG" dirty="0"/>
              <a:t>на ресурси - проследяване и оптимизиране на използването на ресурсите в </a:t>
            </a:r>
            <a:r>
              <a:rPr lang="bg-BG" dirty="0" smtClean="0"/>
              <a:t>проекта. Управление </a:t>
            </a:r>
            <a:r>
              <a:rPr lang="bg-BG" dirty="0"/>
              <a:t>на задачи - проследяване на напредъка на задачите, определение на зависимости и </a:t>
            </a:r>
            <a:r>
              <a:rPr lang="bg-BG" dirty="0" smtClean="0"/>
              <a:t>приоритети. Бюджетиране </a:t>
            </a:r>
            <a:r>
              <a:rPr lang="bg-BG" dirty="0"/>
              <a:t>и контрол на разходите - оценяване и управление на разходите на </a:t>
            </a:r>
            <a:r>
              <a:rPr lang="bg-BG" dirty="0" smtClean="0"/>
              <a:t>проекта. Графика </a:t>
            </a:r>
            <a:r>
              <a:rPr lang="bg-BG" dirty="0"/>
              <a:t>на ресурсите - визуализация на наличността и използването на ресурсите през </a:t>
            </a:r>
            <a:r>
              <a:rPr lang="bg-BG" dirty="0" smtClean="0"/>
              <a:t>времето. Графики </a:t>
            </a:r>
            <a:r>
              <a:rPr lang="bg-BG" dirty="0"/>
              <a:t>на Гант - представяне на проекта във формата на графика на Гант за по-лесно разбиране на времевите рамки и зависимостите</a:t>
            </a:r>
            <a:r>
              <a:rPr lang="bg-BG" dirty="0" smtClean="0"/>
              <a:t>. Следене </a:t>
            </a:r>
            <a:r>
              <a:rPr lang="bg-BG" dirty="0"/>
              <a:t>и докладване - проследяване на напредъка на проекта, генериране на справки и доклади за съответните заинтересовани </a:t>
            </a:r>
            <a:r>
              <a:rPr lang="bg-BG" dirty="0" smtClean="0"/>
              <a:t>страни. Колаборация </a:t>
            </a:r>
            <a:r>
              <a:rPr lang="bg-BG" dirty="0"/>
              <a:t>и споделяне - възможност за споделяне на данни, сътрудничество и комуникация между членовете на екипа и други заинтересовани страни.</a:t>
            </a:r>
          </a:p>
        </p:txBody>
      </p:sp>
    </p:spTree>
    <p:extLst>
      <p:ext uri="{BB962C8B-B14F-4D97-AF65-F5344CB8AC3E}">
        <p14:creationId xmlns:p14="http://schemas.microsoft.com/office/powerpoint/2010/main" val="416438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</a:t>
            </a:r>
            <a:r>
              <a:rPr lang="bg-BG" dirty="0" smtClean="0"/>
              <a:t>методология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0" y="4285672"/>
            <a:ext cx="12192000" cy="24661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Agile </a:t>
            </a:r>
            <a:r>
              <a:rPr lang="bg-BG" dirty="0"/>
              <a:t>е методологията, която избрахме ние. Тя се фокусира върху гъвкавостта, прозрачността и непрекъснатото взаимодействие с клиента. Тя се основава на набор от принципи и практики, които подкрепят сътрудничеството между разработчиците и клиента и насърчават бързата итеративна разработка. Тази методология е изключително гъвкава и позволява на екипите да се приспособяват към променящите се изисквания и условия. Това е особено полезно в динамични и бързо променящи се среди, където изискванията могат да се променят по време на разработката.</a:t>
            </a:r>
          </a:p>
        </p:txBody>
      </p:sp>
      <p:pic>
        <p:nvPicPr>
          <p:cNvPr id="1028" name="Picture 4" descr="Agile Logo Stock Illustrations – 1,725 Agile Logo Stock Illustrations, 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77" y="2231447"/>
            <a:ext cx="205422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1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контрол на </a:t>
            </a:r>
            <a:r>
              <a:rPr lang="bg-BG" dirty="0" err="1" smtClean="0"/>
              <a:t>версийте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91000"/>
            <a:ext cx="12192000" cy="2468880"/>
          </a:xfrm>
        </p:spPr>
        <p:txBody>
          <a:bodyPr>
            <a:normAutofit fontScale="92500"/>
          </a:bodyPr>
          <a:lstStyle/>
          <a:p>
            <a:r>
              <a:rPr lang="bg-BG" dirty="0"/>
              <a:t>Избрахме </a:t>
            </a:r>
            <a:r>
              <a:rPr lang="bg-BG" dirty="0" err="1"/>
              <a:t>Git</a:t>
            </a:r>
            <a:r>
              <a:rPr lang="bg-BG" dirty="0"/>
              <a:t> защото е безплатна,</a:t>
            </a:r>
            <a:r>
              <a:rPr lang="en-US" dirty="0"/>
              <a:t>open source</a:t>
            </a:r>
            <a:r>
              <a:rPr lang="bg-BG" dirty="0"/>
              <a:t> и има изградена общност от потребители и интеграция, с почти всички среди за разработка(</a:t>
            </a:r>
            <a:r>
              <a:rPr lang="bg-BG" dirty="0" err="1"/>
              <a:t>IDEs</a:t>
            </a:r>
            <a:r>
              <a:rPr lang="bg-BG" dirty="0"/>
              <a:t>). При </a:t>
            </a:r>
            <a:r>
              <a:rPr lang="bg-BG" dirty="0" err="1"/>
              <a:t>Git</a:t>
            </a:r>
            <a:r>
              <a:rPr lang="bg-BG" dirty="0"/>
              <a:t> всеки разработчик работи върху свое работно копие на цялото хранилище. Позволява създаване и сравняване на  различни версии на приложението и да връщането към предишни версии при нужда което гарантира, че кодът е актуален и работи коректно. </a:t>
            </a:r>
            <a:r>
              <a:rPr lang="bg-BG" dirty="0" err="1"/>
              <a:t>Git</a:t>
            </a:r>
            <a:r>
              <a:rPr lang="bg-BG" dirty="0"/>
              <a:t> позволява също така разработчиците да работят заедно в реално време върху същия код и да го споделят с помежду си. Малък е и бърз почти всички операции са фокусирани локално, което дава огромно предимство в скоростта на изпълнение на командите, за разлика например от централизираните системи, при които е необходима комуникация със сървъра. Представител  е  на  клона  системи  за  контрол  на  версиите, базирани  на децентрализирано хранилище.</a:t>
            </a:r>
          </a:p>
        </p:txBody>
      </p:sp>
      <p:pic>
        <p:nvPicPr>
          <p:cNvPr id="2050" name="Picture 2" descr="File:Git-logo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" y="2108535"/>
            <a:ext cx="4416425" cy="184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2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859" y="335280"/>
            <a:ext cx="6447756" cy="322729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" y="335280"/>
            <a:ext cx="4846320" cy="60331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42377" y="4172267"/>
            <a:ext cx="5760720" cy="22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програмни средства за разработка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79" y="4870162"/>
            <a:ext cx="11902440" cy="1987838"/>
          </a:xfrm>
        </p:spPr>
        <p:txBody>
          <a:bodyPr>
            <a:normAutofit/>
          </a:bodyPr>
          <a:lstStyle/>
          <a:p>
            <a:r>
              <a:rPr lang="bg-BG" dirty="0"/>
              <a:t>Изборът на програмни средства за реализацията на онлайн приложение за продажба на автомобили е важна стъпка за постигане на успеха на проекта. Ето някои разяснения за избора на конкретни програмни езици, интегрирани среди за разработка (IDE) и технологии за </a:t>
            </a:r>
            <a:r>
              <a:rPr lang="bg-BG" dirty="0" err="1"/>
              <a:t>front-end</a:t>
            </a:r>
            <a:r>
              <a:rPr lang="bg-BG" dirty="0"/>
              <a:t> и </a:t>
            </a:r>
            <a:r>
              <a:rPr lang="bg-BG" dirty="0" err="1"/>
              <a:t>back-end</a:t>
            </a:r>
            <a:r>
              <a:rPr lang="bg-BG" dirty="0"/>
              <a:t> разработка</a:t>
            </a:r>
            <a:r>
              <a:rPr lang="bg-BG" dirty="0" smtClean="0"/>
              <a:t>:</a:t>
            </a:r>
            <a:endParaRPr lang="bg-BG" dirty="0"/>
          </a:p>
        </p:txBody>
      </p:sp>
      <p:pic>
        <p:nvPicPr>
          <p:cNvPr id="3074" name="Picture 2" descr="Logo Html Html5 - Free image o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400964"/>
            <a:ext cx="2469197" cy="24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File:Logo jQuery.svg - Wikimedia Commons"/>
          <p:cNvSpPr>
            <a:spLocks noChangeAspect="1" noChangeArrowheads="1"/>
          </p:cNvSpPr>
          <p:nvPr/>
        </p:nvSpPr>
        <p:spPr bwMode="auto">
          <a:xfrm>
            <a:off x="5093335" y="33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3084" name="Picture 12" descr="Jquery Logo png images | PNGEg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64" y="2678936"/>
            <a:ext cx="2123469" cy="212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Файл:PHP-logo.svg – У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535" y="2829806"/>
            <a:ext cx="3146425" cy="16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45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100</TotalTime>
  <Words>864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2</vt:lpstr>
      <vt:lpstr>Quotable</vt:lpstr>
      <vt:lpstr>Система за търсене на автомобили</vt:lpstr>
      <vt:lpstr>Задача на проекта</vt:lpstr>
      <vt:lpstr>Екип с роли</vt:lpstr>
      <vt:lpstr>Система за управление на проекта</vt:lpstr>
      <vt:lpstr>PowerPoint Presentation</vt:lpstr>
      <vt:lpstr>Agile методология</vt:lpstr>
      <vt:lpstr>Система за контрол на версийте</vt:lpstr>
      <vt:lpstr>PowerPoint Presentation</vt:lpstr>
      <vt:lpstr>Избор на програмни средства за разработка</vt:lpstr>
      <vt:lpstr>PowerPoint Presentation</vt:lpstr>
      <vt:lpstr>Таблици в базата данни</vt:lpstr>
      <vt:lpstr>PERT анализи и диаграми</vt:lpstr>
      <vt:lpstr>Функционалности</vt:lpstr>
      <vt:lpstr>PowerPoint Presentation</vt:lpstr>
      <vt:lpstr>Отчети, генерирани от софтуера за управление на проекти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търсене на автомобили</dc:title>
  <dc:creator>John</dc:creator>
  <cp:lastModifiedBy>John</cp:lastModifiedBy>
  <cp:revision>11</cp:revision>
  <dcterms:created xsi:type="dcterms:W3CDTF">2023-05-16T22:45:31Z</dcterms:created>
  <dcterms:modified xsi:type="dcterms:W3CDTF">2023-05-25T11:37:00Z</dcterms:modified>
</cp:coreProperties>
</file>